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78"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D8FF-60F6-CC44-B253-7F9E905B4A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62DCA8-5EA6-3A4D-B023-F5858E5359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38157F-BE8E-F24B-9B0A-100303D28EBB}"/>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21950831-67DC-4D49-8E69-73F5D6BB8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BAE75-8004-D14D-B286-6AAD21977221}"/>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155378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DF95-D5A5-2742-93FB-BCF6EFE11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23EBA4-70E8-B941-9176-E790CF16F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1720F-25F6-E44F-B38E-5C76BDBCF090}"/>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AE35B634-076A-7C46-B891-B8890BEF89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BD340-05A3-7D41-88C3-2CE85D1133DB}"/>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1337370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88F0D4-CEF6-0E4F-8E14-00BB3E781E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932EA2-890D-E64C-8A12-67FA77A3C3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B0CAB-90C6-5E42-B212-18C383538669}"/>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E64B7600-D783-504F-B3CD-B79C54189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F96E8-8B32-CB4F-859F-4C56C59E5389}"/>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194671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4423-6BE8-0E42-82EB-960CDA88D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2CA86-9FD7-914E-B022-41C188DE7B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3A709-71B9-9C4D-AF25-728E3CF0EE88}"/>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3B4215F3-BC71-5441-9848-BD40A8770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56DABA-67EE-E94C-8845-FE335AD99D20}"/>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1851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2CDD9-94FC-EE46-9996-495354652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01701C-E943-E440-8306-09454C5E2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DE0C4-22C9-4345-A932-1EF2BF5BC247}"/>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938D45E7-0350-8F46-981A-ABC30E1E9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6CBCA-D6DE-CD4F-880C-4E1985774C77}"/>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259986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F5551-B9A2-F541-BE6D-453B3DD243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293E8A-19E1-4D40-A483-5DA3722010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AA3523-73D9-594F-AF53-8FC6FA502D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431792-DAFB-0A47-AC14-AB210C3027E5}"/>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6" name="Footer Placeholder 5">
            <a:extLst>
              <a:ext uri="{FF2B5EF4-FFF2-40B4-BE49-F238E27FC236}">
                <a16:creationId xmlns:a16="http://schemas.microsoft.com/office/drawing/2014/main" id="{8F43AA03-EE97-4C4F-868E-E24B43E936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49596E-853F-1142-B774-711A976FA4F2}"/>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272747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E308-196B-DF49-BAE4-23C633518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5C4B3-5B89-4745-A3FF-E14762C4CF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C987D2-D52E-D642-B2AA-E3895342CA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B32651-6422-944F-8727-8712D4E7D8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FE6588-A923-954E-839C-0D85782EE9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C0049-7139-2C4A-8570-C14FDC06750A}"/>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8" name="Footer Placeholder 7">
            <a:extLst>
              <a:ext uri="{FF2B5EF4-FFF2-40B4-BE49-F238E27FC236}">
                <a16:creationId xmlns:a16="http://schemas.microsoft.com/office/drawing/2014/main" id="{EB988B3E-3CB3-4943-93E9-8324D8756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D50714-5919-B045-9C93-61A6E546535B}"/>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149362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1C5-05A6-B844-8450-32142BF9C7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CB6372-96BA-B749-8EDD-D2FFE259ED2B}"/>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4" name="Footer Placeholder 3">
            <a:extLst>
              <a:ext uri="{FF2B5EF4-FFF2-40B4-BE49-F238E27FC236}">
                <a16:creationId xmlns:a16="http://schemas.microsoft.com/office/drawing/2014/main" id="{DF062D06-9C61-5A47-A41F-5A15595A95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00166-B172-A249-989C-FAC78A5E8B65}"/>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3120779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3029A-0AA5-4F4D-8A44-1179DB73C148}"/>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3" name="Footer Placeholder 2">
            <a:extLst>
              <a:ext uri="{FF2B5EF4-FFF2-40B4-BE49-F238E27FC236}">
                <a16:creationId xmlns:a16="http://schemas.microsoft.com/office/drawing/2014/main" id="{D13F602D-3736-8448-B2EB-AA24151B86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0C2CF2-E388-BD4D-AA68-3605D4BA5221}"/>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238622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5E6FD-6A2A-5C45-80BF-986E4E8CE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79D69D-5BB2-AD44-97F7-AD53130F58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1B7D3-455D-474A-B213-854AB074F1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49B2CA-91AF-CF4E-A2F2-9FA7ADB49E27}"/>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6" name="Footer Placeholder 5">
            <a:extLst>
              <a:ext uri="{FF2B5EF4-FFF2-40B4-BE49-F238E27FC236}">
                <a16:creationId xmlns:a16="http://schemas.microsoft.com/office/drawing/2014/main" id="{1467CABD-8FA0-3B4E-BB44-42C554EB89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B0310-5BDD-A24B-8C23-11FC69DA5B9E}"/>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427678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C1874-4D6D-864A-A2AF-D6A46159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0517B-0B34-7542-B0CE-7F80538E1B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E5B76A-2953-3D4F-9906-CC6CC1343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D930A-DCBC-8E48-B089-1087BBE5966D}"/>
              </a:ext>
            </a:extLst>
          </p:cNvPr>
          <p:cNvSpPr>
            <a:spLocks noGrp="1"/>
          </p:cNvSpPr>
          <p:nvPr>
            <p:ph type="dt" sz="half" idx="10"/>
          </p:nvPr>
        </p:nvSpPr>
        <p:spPr/>
        <p:txBody>
          <a:bodyPr/>
          <a:lstStyle/>
          <a:p>
            <a:fld id="{011C4622-1DB3-BA44-BD31-3D3EDF71AE57}" type="datetimeFigureOut">
              <a:rPr lang="en-US" smtClean="0"/>
              <a:t>4/7/2021</a:t>
            </a:fld>
            <a:endParaRPr lang="en-US"/>
          </a:p>
        </p:txBody>
      </p:sp>
      <p:sp>
        <p:nvSpPr>
          <p:cNvPr id="6" name="Footer Placeholder 5">
            <a:extLst>
              <a:ext uri="{FF2B5EF4-FFF2-40B4-BE49-F238E27FC236}">
                <a16:creationId xmlns:a16="http://schemas.microsoft.com/office/drawing/2014/main" id="{928D67CA-1D60-B74C-B8B2-FF57BB569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5BC47-95A7-AE46-93AA-7F3D41BBD69A}"/>
              </a:ext>
            </a:extLst>
          </p:cNvPr>
          <p:cNvSpPr>
            <a:spLocks noGrp="1"/>
          </p:cNvSpPr>
          <p:nvPr>
            <p:ph type="sldNum" sz="quarter" idx="12"/>
          </p:nvPr>
        </p:nvSpPr>
        <p:spPr/>
        <p:txBody>
          <a:bodyPr/>
          <a:lstStyle/>
          <a:p>
            <a:fld id="{3F5A6F39-C04A-C745-8F9B-B8F2E21E0171}" type="slidenum">
              <a:rPr lang="en-US" smtClean="0"/>
              <a:t>‹#›</a:t>
            </a:fld>
            <a:endParaRPr lang="en-US"/>
          </a:p>
        </p:txBody>
      </p:sp>
    </p:spTree>
    <p:extLst>
      <p:ext uri="{BB962C8B-B14F-4D97-AF65-F5344CB8AC3E}">
        <p14:creationId xmlns:p14="http://schemas.microsoft.com/office/powerpoint/2010/main" val="770501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9DDE1-2F1F-6941-B3C7-237E23485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D62DDD-1498-FD48-88BE-8DA916D37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D341F-A7D8-0C45-B1C7-C60870483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C4622-1DB3-BA44-BD31-3D3EDF71AE57}" type="datetimeFigureOut">
              <a:rPr lang="en-US" smtClean="0"/>
              <a:t>4/7/2021</a:t>
            </a:fld>
            <a:endParaRPr lang="en-US"/>
          </a:p>
        </p:txBody>
      </p:sp>
      <p:sp>
        <p:nvSpPr>
          <p:cNvPr id="5" name="Footer Placeholder 4">
            <a:extLst>
              <a:ext uri="{FF2B5EF4-FFF2-40B4-BE49-F238E27FC236}">
                <a16:creationId xmlns:a16="http://schemas.microsoft.com/office/drawing/2014/main" id="{112AE590-3EA1-5646-94AD-0DC6B3468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A2D01F-C398-674A-9743-A22CC9CD3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A6F39-C04A-C745-8F9B-B8F2E21E0171}" type="slidenum">
              <a:rPr lang="en-US" smtClean="0"/>
              <a:t>‹#›</a:t>
            </a:fld>
            <a:endParaRPr lang="en-US"/>
          </a:p>
        </p:txBody>
      </p:sp>
    </p:spTree>
    <p:extLst>
      <p:ext uri="{BB962C8B-B14F-4D97-AF65-F5344CB8AC3E}">
        <p14:creationId xmlns:p14="http://schemas.microsoft.com/office/powerpoint/2010/main" val="208606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0783-5BC5-B24B-A858-F0FA32A67133}"/>
              </a:ext>
            </a:extLst>
          </p:cNvPr>
          <p:cNvSpPr>
            <a:spLocks noGrp="1"/>
          </p:cNvSpPr>
          <p:nvPr>
            <p:ph type="ctrTitle"/>
          </p:nvPr>
        </p:nvSpPr>
        <p:spPr>
          <a:xfrm>
            <a:off x="7464614" y="1783959"/>
            <a:ext cx="4087306" cy="2889114"/>
          </a:xfrm>
        </p:spPr>
        <p:txBody>
          <a:bodyPr anchor="b">
            <a:normAutofit/>
          </a:bodyPr>
          <a:lstStyle/>
          <a:p>
            <a:pPr algn="l"/>
            <a:r>
              <a:rPr lang="en-US" sz="3400" b="1" dirty="0">
                <a:solidFill>
                  <a:schemeClr val="bg1"/>
                </a:solidFill>
              </a:rPr>
              <a:t>Image Simulations for Testing the Fidelity of SKYSURF Background Measurement Algorithms</a:t>
            </a:r>
          </a:p>
        </p:txBody>
      </p:sp>
      <p:sp>
        <p:nvSpPr>
          <p:cNvPr id="3" name="Subtitle 2">
            <a:extLst>
              <a:ext uri="{FF2B5EF4-FFF2-40B4-BE49-F238E27FC236}">
                <a16:creationId xmlns:a16="http://schemas.microsoft.com/office/drawing/2014/main" id="{B9C89096-98C1-C540-9655-49AA887D1C78}"/>
              </a:ext>
            </a:extLst>
          </p:cNvPr>
          <p:cNvSpPr>
            <a:spLocks noGrp="1"/>
          </p:cNvSpPr>
          <p:nvPr>
            <p:ph type="subTitle" idx="1"/>
          </p:nvPr>
        </p:nvSpPr>
        <p:spPr>
          <a:xfrm>
            <a:off x="7464612" y="4750893"/>
            <a:ext cx="4087305" cy="1147863"/>
          </a:xfrm>
        </p:spPr>
        <p:txBody>
          <a:bodyPr anchor="t">
            <a:normAutofit/>
          </a:bodyPr>
          <a:lstStyle/>
          <a:p>
            <a:pPr algn="l"/>
            <a:r>
              <a:rPr lang="en-US" sz="2000" i="1" dirty="0">
                <a:solidFill>
                  <a:schemeClr val="bg1"/>
                </a:solidFill>
              </a:rPr>
              <a:t>Delondrae Carter, Haley Abate, Timothy Carleton</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FCAF7C17-2DED-9C40-91F4-0C4A895A702C}"/>
              </a:ext>
            </a:extLst>
          </p:cNvPr>
          <p:cNvPicPr>
            <a:picLocks noChangeAspect="1"/>
          </p:cNvPicPr>
          <p:nvPr/>
        </p:nvPicPr>
        <p:blipFill rotWithShape="1">
          <a:blip r:embed="rId2">
            <a:extLst>
              <a:ext uri="{28A0092B-C50C-407E-A947-70E740481C1C}">
                <a14:useLocalDpi xmlns:a14="http://schemas.microsoft.com/office/drawing/2010/main" val="0"/>
              </a:ext>
            </a:extLst>
          </a:blip>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8" name="Picture 5">
            <a:extLst>
              <a:ext uri="{FF2B5EF4-FFF2-40B4-BE49-F238E27FC236}">
                <a16:creationId xmlns:a16="http://schemas.microsoft.com/office/drawing/2014/main" id="{4BD8A470-1717-C348-87F9-3ABB805D2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6761402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F3175-E49C-704B-A854-CDA5C82B7F7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a:solidFill>
                  <a:schemeClr val="bg1"/>
                </a:solidFill>
                <a:latin typeface="+mj-lt"/>
                <a:ea typeface="+mj-ea"/>
                <a:cs typeface="+mj-cs"/>
              </a:rPr>
              <a:t>Sky Measurement Fidelity Testing Results</a:t>
            </a:r>
          </a:p>
        </p:txBody>
      </p:sp>
      <p:pic>
        <p:nvPicPr>
          <p:cNvPr id="4" name="Picture 4">
            <a:extLst>
              <a:ext uri="{FF2B5EF4-FFF2-40B4-BE49-F238E27FC236}">
                <a16:creationId xmlns:a16="http://schemas.microsoft.com/office/drawing/2014/main" id="{909BC119-32F1-F346-A1F2-C280FB3418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2154779"/>
            <a:ext cx="10905066" cy="3435094"/>
          </a:xfrm>
          <a:prstGeom prst="rect">
            <a:avLst/>
          </a:prstGeom>
        </p:spPr>
      </p:pic>
      <p:sp>
        <p:nvSpPr>
          <p:cNvPr id="5" name="TextBox 4">
            <a:extLst>
              <a:ext uri="{FF2B5EF4-FFF2-40B4-BE49-F238E27FC236}">
                <a16:creationId xmlns:a16="http://schemas.microsoft.com/office/drawing/2014/main" id="{38BA12A2-ABAB-6946-9E93-8E93953AE88D}"/>
              </a:ext>
            </a:extLst>
          </p:cNvPr>
          <p:cNvSpPr txBox="1"/>
          <p:nvPr/>
        </p:nvSpPr>
        <p:spPr>
          <a:xfrm>
            <a:off x="643467" y="5589874"/>
            <a:ext cx="10905066" cy="369332"/>
          </a:xfrm>
          <a:prstGeom prst="rect">
            <a:avLst/>
          </a:prstGeom>
          <a:noFill/>
        </p:spPr>
        <p:txBody>
          <a:bodyPr wrap="square" rtlCol="0">
            <a:spAutoFit/>
          </a:bodyPr>
          <a:lstStyle/>
          <a:p>
            <a:pPr algn="ctr"/>
            <a:r>
              <a:rPr lang="en-US" i="1" dirty="0"/>
              <a:t>(Credit: Rosalia </a:t>
            </a:r>
            <a:r>
              <a:rPr lang="en-US" i="1" dirty="0" err="1"/>
              <a:t>O’brien</a:t>
            </a:r>
            <a:r>
              <a:rPr lang="en-US" i="1" dirty="0"/>
              <a:t> et al.)</a:t>
            </a:r>
          </a:p>
        </p:txBody>
      </p:sp>
      <p:pic>
        <p:nvPicPr>
          <p:cNvPr id="3" name="Picture 5">
            <a:extLst>
              <a:ext uri="{FF2B5EF4-FFF2-40B4-BE49-F238E27FC236}">
                <a16:creationId xmlns:a16="http://schemas.microsoft.com/office/drawing/2014/main" id="{CED0DE92-7078-9544-83D1-C1E1835FA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308383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8D6C-A8D5-1E4B-8D2A-AB293C9CD10B}"/>
              </a:ext>
            </a:extLst>
          </p:cNvPr>
          <p:cNvSpPr>
            <a:spLocks noGrp="1"/>
          </p:cNvSpPr>
          <p:nvPr>
            <p:ph type="title"/>
          </p:nvPr>
        </p:nvSpPr>
        <p:spPr/>
        <p:txBody>
          <a:bodyPr/>
          <a:lstStyle/>
          <a:p>
            <a:r>
              <a:rPr lang="en-US" b="1" dirty="0"/>
              <a:t>Conclusions and Future Work</a:t>
            </a:r>
          </a:p>
        </p:txBody>
      </p:sp>
      <p:sp>
        <p:nvSpPr>
          <p:cNvPr id="3" name="Content Placeholder 2">
            <a:extLst>
              <a:ext uri="{FF2B5EF4-FFF2-40B4-BE49-F238E27FC236}">
                <a16:creationId xmlns:a16="http://schemas.microsoft.com/office/drawing/2014/main" id="{8E58DBAF-3E84-D646-BF90-75C844E9EF00}"/>
              </a:ext>
            </a:extLst>
          </p:cNvPr>
          <p:cNvSpPr>
            <a:spLocks noGrp="1"/>
          </p:cNvSpPr>
          <p:nvPr>
            <p:ph idx="1"/>
          </p:nvPr>
        </p:nvSpPr>
        <p:spPr/>
        <p:txBody>
          <a:bodyPr>
            <a:normAutofit fontScale="92500" lnSpcReduction="10000"/>
          </a:bodyPr>
          <a:lstStyle/>
          <a:p>
            <a:r>
              <a:rPr lang="en-US" dirty="0"/>
              <a:t>The sky measurement algorithms developed for project SKYSURF are incredibly precise, with many algorithms always measuring within 0.3% of the true value for non-gradient images and within 1.2% for gradient images.</a:t>
            </a:r>
          </a:p>
          <a:p>
            <a:r>
              <a:rPr lang="en-US" dirty="0"/>
              <a:t>Of the sky measurement algorithms, the </a:t>
            </a:r>
            <a:r>
              <a:rPr lang="en-US" dirty="0" err="1"/>
              <a:t>photutils</a:t>
            </a:r>
            <a:r>
              <a:rPr lang="en-US" dirty="0"/>
              <a:t> MeanBackground method is best for measuring images with a flat sky.</a:t>
            </a:r>
          </a:p>
          <a:p>
            <a:r>
              <a:rPr lang="en-US" dirty="0"/>
              <a:t>The ProFound median method is best for measuring images with gradients.</a:t>
            </a:r>
          </a:p>
          <a:p>
            <a:r>
              <a:rPr lang="en-US" dirty="0"/>
              <a:t>Now that we know we have excellent sky measurement algorithms, we can use the algorithms to measure the sky backgrounds of the real images in the SKYSURF database, the results of which will be used as input to the next step of project SKYSURF: image drizzling.</a:t>
            </a:r>
          </a:p>
          <a:p>
            <a:endParaRPr lang="en-US" dirty="0"/>
          </a:p>
          <a:p>
            <a:endParaRPr lang="en-US" dirty="0"/>
          </a:p>
        </p:txBody>
      </p:sp>
      <p:pic>
        <p:nvPicPr>
          <p:cNvPr id="5" name="Picture 5">
            <a:extLst>
              <a:ext uri="{FF2B5EF4-FFF2-40B4-BE49-F238E27FC236}">
                <a16:creationId xmlns:a16="http://schemas.microsoft.com/office/drawing/2014/main" id="{027A5736-99E3-0A46-AA1F-9E2B2B784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96613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79A3-B5F7-0442-9B75-C08577465B6F}"/>
              </a:ext>
            </a:extLst>
          </p:cNvPr>
          <p:cNvSpPr>
            <a:spLocks noGrp="1"/>
          </p:cNvSpPr>
          <p:nvPr>
            <p:ph type="title"/>
          </p:nvPr>
        </p:nvSpPr>
        <p:spPr/>
        <p:txBody>
          <a:bodyPr/>
          <a:lstStyle/>
          <a:p>
            <a:r>
              <a:rPr lang="en-US" b="1" dirty="0"/>
              <a:t>Acknowledgements</a:t>
            </a:r>
          </a:p>
        </p:txBody>
      </p:sp>
      <p:sp>
        <p:nvSpPr>
          <p:cNvPr id="3" name="Content Placeholder 2">
            <a:extLst>
              <a:ext uri="{FF2B5EF4-FFF2-40B4-BE49-F238E27FC236}">
                <a16:creationId xmlns:a16="http://schemas.microsoft.com/office/drawing/2014/main" id="{253A109D-0F8E-914F-A2E2-E8BC43642455}"/>
              </a:ext>
            </a:extLst>
          </p:cNvPr>
          <p:cNvSpPr>
            <a:spLocks noGrp="1"/>
          </p:cNvSpPr>
          <p:nvPr>
            <p:ph idx="1"/>
          </p:nvPr>
        </p:nvSpPr>
        <p:spPr/>
        <p:txBody>
          <a:bodyPr/>
          <a:lstStyle/>
          <a:p>
            <a:r>
              <a:rPr lang="en-US" dirty="0"/>
              <a:t>I would like to thank:</a:t>
            </a:r>
          </a:p>
          <a:p>
            <a:pPr lvl="1"/>
            <a:r>
              <a:rPr lang="en-US" b="1" dirty="0"/>
              <a:t>Timothy Carleton:</a:t>
            </a:r>
            <a:r>
              <a:rPr lang="en-US" dirty="0"/>
              <a:t> For supervising, directing, and quality checking my image simulation work.</a:t>
            </a:r>
          </a:p>
          <a:p>
            <a:pPr lvl="1"/>
            <a:r>
              <a:rPr lang="en-US" b="1" dirty="0"/>
              <a:t>Haley Abate:</a:t>
            </a:r>
            <a:r>
              <a:rPr lang="en-US" dirty="0"/>
              <a:t> For creating sets of non-gradient and gradient images containing galaxies with parameter inputs sampled from the 3D Hubble Space Telescope catalog (as opposed to mathematical models) and for creating simulated star cluster images.</a:t>
            </a:r>
          </a:p>
          <a:p>
            <a:pPr lvl="1"/>
            <a:r>
              <a:rPr lang="en-US" b="1" dirty="0"/>
              <a:t>Rosalia O’Brien:</a:t>
            </a:r>
            <a:r>
              <a:rPr lang="en-US" dirty="0"/>
              <a:t> For plotting the results of the sky measurement algorithm fidelity tests.</a:t>
            </a:r>
            <a:endParaRPr lang="en-US" b="1" dirty="0"/>
          </a:p>
          <a:p>
            <a:pPr lvl="1"/>
            <a:r>
              <a:rPr lang="en-US" b="1" dirty="0"/>
              <a:t>ASU/NASA Space Grant Program:</a:t>
            </a:r>
            <a:r>
              <a:rPr lang="en-US" dirty="0"/>
              <a:t> For funding my work.</a:t>
            </a:r>
            <a:endParaRPr lang="en-US" b="1" dirty="0"/>
          </a:p>
        </p:txBody>
      </p:sp>
      <p:pic>
        <p:nvPicPr>
          <p:cNvPr id="5" name="Picture 5">
            <a:extLst>
              <a:ext uri="{FF2B5EF4-FFF2-40B4-BE49-F238E27FC236}">
                <a16:creationId xmlns:a16="http://schemas.microsoft.com/office/drawing/2014/main" id="{A155F866-AACC-AC4F-B5E2-9694CE63F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82533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7AC4524-9BEC-5D4B-AAF8-F7B8142D2D6E}"/>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b="1" kern="1200">
                <a:solidFill>
                  <a:srgbClr val="000000"/>
                </a:solidFill>
                <a:latin typeface="+mj-lt"/>
                <a:ea typeface="+mj-ea"/>
                <a:cs typeface="+mj-cs"/>
              </a:rPr>
              <a:t>Thanks for Listening! Questions?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FD7FC5AD-F8CF-4621-A887-64B606830E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pic>
        <p:nvPicPr>
          <p:cNvPr id="4" name="Picture 5">
            <a:extLst>
              <a:ext uri="{FF2B5EF4-FFF2-40B4-BE49-F238E27FC236}">
                <a16:creationId xmlns:a16="http://schemas.microsoft.com/office/drawing/2014/main" id="{63A2D205-B0CD-8840-9A46-1ADFAC13B3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429036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0E14538-86CF-CE4F-B63E-9620A36B1D35}"/>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b="1" dirty="0"/>
              <a:t>Project SKYSURF</a:t>
            </a:r>
          </a:p>
        </p:txBody>
      </p:sp>
      <p:sp>
        <p:nvSpPr>
          <p:cNvPr id="43" name="Content Placeholder 30">
            <a:extLst>
              <a:ext uri="{FF2B5EF4-FFF2-40B4-BE49-F238E27FC236}">
                <a16:creationId xmlns:a16="http://schemas.microsoft.com/office/drawing/2014/main" id="{E0DE347F-1D5C-465C-AFF3-043C04616828}"/>
              </a:ext>
            </a:extLst>
          </p:cNvPr>
          <p:cNvSpPr>
            <a:spLocks noGrp="1"/>
          </p:cNvSpPr>
          <p:nvPr>
            <p:ph idx="1"/>
          </p:nvPr>
        </p:nvSpPr>
        <p:spPr>
          <a:xfrm>
            <a:off x="2615738" y="1567445"/>
            <a:ext cx="6960524" cy="598516"/>
          </a:xfrm>
        </p:spPr>
        <p:txBody>
          <a:bodyPr vert="horz" lIns="91440" tIns="45720" rIns="91440" bIns="45720" rtlCol="0" anchor="ctr">
            <a:normAutofit/>
          </a:bodyPr>
          <a:lstStyle/>
          <a:p>
            <a:pPr marL="0" indent="0" algn="ctr">
              <a:buNone/>
            </a:pPr>
            <a:r>
              <a:rPr lang="en-US" sz="2000" b="1" i="1" dirty="0"/>
              <a:t>Hubble Ultra Deep Field (HUDF)</a:t>
            </a:r>
          </a:p>
        </p:txBody>
      </p:sp>
      <p:pic>
        <p:nvPicPr>
          <p:cNvPr id="5" name="Picture 5">
            <a:extLst>
              <a:ext uri="{FF2B5EF4-FFF2-40B4-BE49-F238E27FC236}">
                <a16:creationId xmlns:a16="http://schemas.microsoft.com/office/drawing/2014/main" id="{E5400124-9885-CE4E-969B-F534B7A62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615" y="2051309"/>
            <a:ext cx="8384770" cy="4192382"/>
          </a:xfrm>
          <a:prstGeom prst="rect">
            <a:avLst/>
          </a:prstGeom>
        </p:spPr>
      </p:pic>
      <p:sp>
        <p:nvSpPr>
          <p:cNvPr id="8" name="Content Placeholder 30">
            <a:extLst>
              <a:ext uri="{FF2B5EF4-FFF2-40B4-BE49-F238E27FC236}">
                <a16:creationId xmlns:a16="http://schemas.microsoft.com/office/drawing/2014/main" id="{F8F02F40-C37A-8D42-B2CE-A2BE3D9A36FA}"/>
              </a:ext>
            </a:extLst>
          </p:cNvPr>
          <p:cNvSpPr txBox="1">
            <a:spLocks/>
          </p:cNvSpPr>
          <p:nvPr/>
        </p:nvSpPr>
        <p:spPr>
          <a:xfrm>
            <a:off x="2615738" y="968929"/>
            <a:ext cx="6960524" cy="598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Goal: Determine the Origins of the Light Received by Hubble</a:t>
            </a:r>
          </a:p>
        </p:txBody>
      </p:sp>
      <p:sp>
        <p:nvSpPr>
          <p:cNvPr id="2" name="Content Placeholder 30">
            <a:extLst>
              <a:ext uri="{FF2B5EF4-FFF2-40B4-BE49-F238E27FC236}">
                <a16:creationId xmlns:a16="http://schemas.microsoft.com/office/drawing/2014/main" id="{1F33C310-E306-5D42-B1D3-1765020B1AAE}"/>
              </a:ext>
            </a:extLst>
          </p:cNvPr>
          <p:cNvSpPr txBox="1">
            <a:spLocks/>
          </p:cNvSpPr>
          <p:nvPr/>
        </p:nvSpPr>
        <p:spPr>
          <a:xfrm>
            <a:off x="2615738" y="6129039"/>
            <a:ext cx="6960524" cy="59851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700" i="1" dirty="0"/>
              <a:t>(Credit: NASA)</a:t>
            </a:r>
          </a:p>
        </p:txBody>
      </p:sp>
      <p:pic>
        <p:nvPicPr>
          <p:cNvPr id="6" name="Picture 5">
            <a:extLst>
              <a:ext uri="{FF2B5EF4-FFF2-40B4-BE49-F238E27FC236}">
                <a16:creationId xmlns:a16="http://schemas.microsoft.com/office/drawing/2014/main" id="{EFA8BD23-59AE-F447-8FE9-68EF5B597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43371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08EF-081E-A641-A6BF-ED3E1C49DEFB}"/>
              </a:ext>
            </a:extLst>
          </p:cNvPr>
          <p:cNvSpPr>
            <a:spLocks noGrp="1"/>
          </p:cNvSpPr>
          <p:nvPr>
            <p:ph type="title"/>
          </p:nvPr>
        </p:nvSpPr>
        <p:spPr>
          <a:xfrm>
            <a:off x="7835104" y="1213968"/>
            <a:ext cx="3220127" cy="1715106"/>
          </a:xfrm>
        </p:spPr>
        <p:txBody>
          <a:bodyPr anchor="b">
            <a:normAutofit fontScale="90000"/>
          </a:bodyPr>
          <a:lstStyle/>
          <a:p>
            <a:r>
              <a:rPr lang="en-US" sz="3600" b="1"/>
              <a:t>Why do we want to know where all the light is from?</a:t>
            </a:r>
            <a:endParaRPr lang="en-US" sz="3600" b="1" dirty="0"/>
          </a:p>
        </p:txBody>
      </p:sp>
      <p:pic>
        <p:nvPicPr>
          <p:cNvPr id="4" name="Picture 4">
            <a:extLst>
              <a:ext uri="{FF2B5EF4-FFF2-40B4-BE49-F238E27FC236}">
                <a16:creationId xmlns:a16="http://schemas.microsoft.com/office/drawing/2014/main" id="{791E58AD-F1B5-8045-92CA-00D36DA28862}"/>
              </a:ext>
            </a:extLst>
          </p:cNvPr>
          <p:cNvPicPr>
            <a:picLocks noChangeAspect="1"/>
          </p:cNvPicPr>
          <p:nvPr/>
        </p:nvPicPr>
        <p:blipFill rotWithShape="1">
          <a:blip r:embed="rId2">
            <a:extLst>
              <a:ext uri="{28A0092B-C50C-407E-A947-70E740481C1C}">
                <a14:useLocalDpi xmlns:a14="http://schemas.microsoft.com/office/drawing/2010/main" val="0"/>
              </a:ext>
            </a:extLst>
          </a:blip>
          <a:srcRect r="-2" b="2498"/>
          <a:stretch/>
        </p:blipFill>
        <p:spPr>
          <a:xfrm>
            <a:off x="804101" y="804101"/>
            <a:ext cx="6730556" cy="5249798"/>
          </a:xfrm>
          <a:prstGeom prst="rect">
            <a:avLst/>
          </a:prstGeom>
        </p:spPr>
      </p:pic>
      <p:sp>
        <p:nvSpPr>
          <p:cNvPr id="8" name="Content Placeholder 7">
            <a:extLst>
              <a:ext uri="{FF2B5EF4-FFF2-40B4-BE49-F238E27FC236}">
                <a16:creationId xmlns:a16="http://schemas.microsoft.com/office/drawing/2014/main" id="{E4316DBC-F1D6-47F1-BC51-0661DAE52699}"/>
              </a:ext>
            </a:extLst>
          </p:cNvPr>
          <p:cNvSpPr>
            <a:spLocks noGrp="1"/>
          </p:cNvSpPr>
          <p:nvPr>
            <p:ph idx="1"/>
          </p:nvPr>
        </p:nvSpPr>
        <p:spPr>
          <a:xfrm>
            <a:off x="7835105" y="3072208"/>
            <a:ext cx="3264916" cy="2660684"/>
          </a:xfrm>
        </p:spPr>
        <p:txBody>
          <a:bodyPr anchor="t">
            <a:normAutofit fontScale="85000" lnSpcReduction="20000"/>
          </a:bodyPr>
          <a:lstStyle/>
          <a:p>
            <a:r>
              <a:rPr lang="en-US" sz="2000"/>
              <a:t>95% of all light received by Hubble originates within 5 Astronomical Units (AU) of the Telescope.</a:t>
            </a:r>
          </a:p>
          <a:p>
            <a:r>
              <a:rPr lang="en-US" sz="2000"/>
              <a:t>Hubble can see out to 13 billion light years.</a:t>
            </a:r>
          </a:p>
          <a:p>
            <a:r>
              <a:rPr lang="en-US" sz="2000"/>
              <a:t>1 light year ≈ 63,000 AU, 1 AU ≈ 93 million miles</a:t>
            </a:r>
          </a:p>
          <a:p>
            <a:r>
              <a:rPr lang="en-US" sz="2000"/>
              <a:t>Understanding where the light is coming from will provide insight into cosmic star formation and planet formation.</a:t>
            </a:r>
            <a:endParaRPr lang="en-US" sz="2000" dirty="0"/>
          </a:p>
        </p:txBody>
      </p:sp>
      <p:sp>
        <p:nvSpPr>
          <p:cNvPr id="5" name="Content Placeholder 30">
            <a:extLst>
              <a:ext uri="{FF2B5EF4-FFF2-40B4-BE49-F238E27FC236}">
                <a16:creationId xmlns:a16="http://schemas.microsoft.com/office/drawing/2014/main" id="{94D2B16C-1BBF-BF46-BCEF-87FD259586A0}"/>
              </a:ext>
            </a:extLst>
          </p:cNvPr>
          <p:cNvSpPr txBox="1">
            <a:spLocks/>
          </p:cNvSpPr>
          <p:nvPr/>
        </p:nvSpPr>
        <p:spPr>
          <a:xfrm>
            <a:off x="804101" y="6053899"/>
            <a:ext cx="6730556" cy="55010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700" i="1" dirty="0"/>
              <a:t>(Credit: https://</a:t>
            </a:r>
            <a:r>
              <a:rPr lang="en-US" sz="1700" i="1" dirty="0" err="1"/>
              <a:t>goformative.com</a:t>
            </a:r>
            <a:r>
              <a:rPr lang="en-US" sz="1700" i="1" dirty="0"/>
              <a:t>/library/</a:t>
            </a:r>
            <a:r>
              <a:rPr lang="en-US" sz="1700" i="1" dirty="0" err="1"/>
              <a:t>nJo52AaMmp4o2EmDf</a:t>
            </a:r>
            <a:r>
              <a:rPr lang="en-US" sz="1700" i="1" dirty="0"/>
              <a:t>)</a:t>
            </a:r>
          </a:p>
        </p:txBody>
      </p:sp>
      <p:pic>
        <p:nvPicPr>
          <p:cNvPr id="7" name="Picture 5">
            <a:extLst>
              <a:ext uri="{FF2B5EF4-FFF2-40B4-BE49-F238E27FC236}">
                <a16:creationId xmlns:a16="http://schemas.microsoft.com/office/drawing/2014/main" id="{E72D4260-1280-4E4A-BB25-75E50C10D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441072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A9BAB-BF3A-0D46-8F43-F81554BA26DE}"/>
              </a:ext>
            </a:extLst>
          </p:cNvPr>
          <p:cNvSpPr>
            <a:spLocks noGrp="1"/>
          </p:cNvSpPr>
          <p:nvPr>
            <p:ph type="title"/>
          </p:nvPr>
        </p:nvSpPr>
        <p:spPr/>
        <p:txBody>
          <a:bodyPr/>
          <a:lstStyle/>
          <a:p>
            <a:r>
              <a:rPr lang="en-US" b="1" dirty="0"/>
              <a:t>Motivation for Creating Image Simulations</a:t>
            </a:r>
          </a:p>
        </p:txBody>
      </p:sp>
      <p:sp>
        <p:nvSpPr>
          <p:cNvPr id="3" name="Content Placeholder 2">
            <a:extLst>
              <a:ext uri="{FF2B5EF4-FFF2-40B4-BE49-F238E27FC236}">
                <a16:creationId xmlns:a16="http://schemas.microsoft.com/office/drawing/2014/main" id="{9204AE65-2784-FE40-9334-7D8102CACD98}"/>
              </a:ext>
            </a:extLst>
          </p:cNvPr>
          <p:cNvSpPr>
            <a:spLocks noGrp="1"/>
          </p:cNvSpPr>
          <p:nvPr>
            <p:ph idx="1"/>
          </p:nvPr>
        </p:nvSpPr>
        <p:spPr/>
        <p:txBody>
          <a:bodyPr/>
          <a:lstStyle/>
          <a:p>
            <a:r>
              <a:rPr lang="en-US" dirty="0"/>
              <a:t>Several sky background measurement algorithms have been developed to determine the background levels of images in the SKYSURF database. </a:t>
            </a:r>
          </a:p>
          <a:p>
            <a:r>
              <a:rPr lang="en-US" dirty="0"/>
              <a:t>To test the fidelity of these sky background measurement algorithms, images with known sky background and noise levels were necessary to determine quantitatively how far a sky background measurement algorithm strays from the true value.</a:t>
            </a:r>
          </a:p>
          <a:p>
            <a:r>
              <a:rPr lang="en-US" dirty="0"/>
              <a:t>For this purpose, I developed an algorithm that could create simulated images that emulate characteristics of filter F125W of the WFC3 IR instrument on the </a:t>
            </a:r>
            <a:r>
              <a:rPr lang="en-US" i="1" dirty="0"/>
              <a:t>Hubble Space Telescope</a:t>
            </a:r>
            <a:r>
              <a:rPr lang="en-US" dirty="0"/>
              <a:t> (HST).</a:t>
            </a:r>
          </a:p>
        </p:txBody>
      </p:sp>
      <p:pic>
        <p:nvPicPr>
          <p:cNvPr id="7" name="Picture 5">
            <a:extLst>
              <a:ext uri="{FF2B5EF4-FFF2-40B4-BE49-F238E27FC236}">
                <a16:creationId xmlns:a16="http://schemas.microsoft.com/office/drawing/2014/main" id="{FA00A4EA-C296-324C-9C6A-920CCFFFF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58727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C1A9-59DA-C84C-857C-9554DE037B65}"/>
              </a:ext>
            </a:extLst>
          </p:cNvPr>
          <p:cNvSpPr>
            <a:spLocks noGrp="1"/>
          </p:cNvSpPr>
          <p:nvPr>
            <p:ph type="title"/>
          </p:nvPr>
        </p:nvSpPr>
        <p:spPr/>
        <p:txBody>
          <a:bodyPr/>
          <a:lstStyle/>
          <a:p>
            <a:r>
              <a:rPr lang="en-US" b="1" dirty="0"/>
              <a:t>Image Simulation Properties</a:t>
            </a:r>
          </a:p>
        </p:txBody>
      </p:sp>
      <p:sp>
        <p:nvSpPr>
          <p:cNvPr id="3" name="Content Placeholder 2">
            <a:extLst>
              <a:ext uri="{FF2B5EF4-FFF2-40B4-BE49-F238E27FC236}">
                <a16:creationId xmlns:a16="http://schemas.microsoft.com/office/drawing/2014/main" id="{ED126C78-AB99-7C47-A9E2-52715C237D1A}"/>
              </a:ext>
            </a:extLst>
          </p:cNvPr>
          <p:cNvSpPr>
            <a:spLocks noGrp="1"/>
          </p:cNvSpPr>
          <p:nvPr>
            <p:ph idx="1"/>
          </p:nvPr>
        </p:nvSpPr>
        <p:spPr/>
        <p:txBody>
          <a:bodyPr/>
          <a:lstStyle/>
          <a:p>
            <a:r>
              <a:rPr lang="en-US" dirty="0"/>
              <a:t>The GALSIM Python package was used to create the simulated images.</a:t>
            </a:r>
          </a:p>
          <a:p>
            <a:r>
              <a:rPr lang="en-US" dirty="0"/>
              <a:t>All simulated images were produced to match the flat-fielded images produced by the WFC3 IR camera on Hubble: 1014 × 1014 pixels, with a 0.13”/pixel pixel scale.</a:t>
            </a:r>
          </a:p>
          <a:p>
            <a:r>
              <a:rPr lang="en-US" dirty="0"/>
              <a:t>When appropriate, parameters associated with the F125W filter were used (e.g. for galaxy/star counts and generating a PSF).</a:t>
            </a:r>
          </a:p>
          <a:p>
            <a:endParaRPr lang="en-US" dirty="0"/>
          </a:p>
        </p:txBody>
      </p:sp>
      <p:pic>
        <p:nvPicPr>
          <p:cNvPr id="7" name="Picture 5">
            <a:extLst>
              <a:ext uri="{FF2B5EF4-FFF2-40B4-BE49-F238E27FC236}">
                <a16:creationId xmlns:a16="http://schemas.microsoft.com/office/drawing/2014/main" id="{4450B979-EA92-1A47-841D-76B50DA3E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219559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25">
            <a:extLst>
              <a:ext uri="{FF2B5EF4-FFF2-40B4-BE49-F238E27FC236}">
                <a16:creationId xmlns:a16="http://schemas.microsoft.com/office/drawing/2014/main" id="{DC14B3F1-8CC5-4623-94B0-4445E3775D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E3A11A6-65B9-4E4D-8AE9-33C5F6F57F0D}"/>
              </a:ext>
            </a:extLst>
          </p:cNvPr>
          <p:cNvSpPr>
            <a:spLocks noGrp="1"/>
          </p:cNvSpPr>
          <p:nvPr>
            <p:ph type="title"/>
          </p:nvPr>
        </p:nvSpPr>
        <p:spPr>
          <a:xfrm>
            <a:off x="841248" y="365124"/>
            <a:ext cx="6173674" cy="2057400"/>
          </a:xfrm>
        </p:spPr>
        <p:txBody>
          <a:bodyPr anchor="b">
            <a:normAutofit/>
          </a:bodyPr>
          <a:lstStyle/>
          <a:p>
            <a:r>
              <a:rPr lang="en-US" sz="4200" b="1"/>
              <a:t>Simulating Stars and Galaxies</a:t>
            </a:r>
          </a:p>
        </p:txBody>
      </p:sp>
      <p:sp>
        <p:nvSpPr>
          <p:cNvPr id="9" name="Content Placeholder 8">
            <a:extLst>
              <a:ext uri="{FF2B5EF4-FFF2-40B4-BE49-F238E27FC236}">
                <a16:creationId xmlns:a16="http://schemas.microsoft.com/office/drawing/2014/main" id="{DBE8AD12-CD03-449D-BCFD-B6096A7E3F3D}"/>
              </a:ext>
            </a:extLst>
          </p:cNvPr>
          <p:cNvSpPr>
            <a:spLocks noGrp="1"/>
          </p:cNvSpPr>
          <p:nvPr>
            <p:ph idx="1"/>
          </p:nvPr>
        </p:nvSpPr>
        <p:spPr>
          <a:xfrm>
            <a:off x="841248" y="2691196"/>
            <a:ext cx="6173674" cy="3471860"/>
          </a:xfrm>
        </p:spPr>
        <p:txBody>
          <a:bodyPr>
            <a:normAutofit/>
          </a:bodyPr>
          <a:lstStyle/>
          <a:p>
            <a:r>
              <a:rPr lang="en-US" sz="1300" dirty="0"/>
              <a:t>Stars and galaxies in the simulated images were created from mathematical models: a Gaussian light profile for stars, and an inclined </a:t>
            </a:r>
            <a:r>
              <a:rPr lang="en-US" sz="1300" dirty="0" err="1"/>
              <a:t>Sersic</a:t>
            </a:r>
            <a:r>
              <a:rPr lang="en-US" sz="1300" dirty="0"/>
              <a:t> profile for galaxies.</a:t>
            </a:r>
          </a:p>
          <a:p>
            <a:r>
              <a:rPr lang="en-US" sz="1300" dirty="0"/>
              <a:t>The number of stars and galaxies in each simulated image as a function of magnitude was taken from Windhorst et al. 2011:</a:t>
            </a:r>
          </a:p>
          <a:p>
            <a:pPr lvl="1"/>
            <a:r>
              <a:rPr lang="en-US" sz="1300" b="1" dirty="0" err="1"/>
              <a:t>N</a:t>
            </a:r>
            <a:r>
              <a:rPr lang="en-US" sz="1100" b="1" dirty="0" err="1"/>
              <a:t>stars</a:t>
            </a:r>
            <a:r>
              <a:rPr lang="en-US" sz="1300" b="1" dirty="0"/>
              <a:t>/(1.0 mag bin) = 1.0 × 10^[0.04(AB−18)]</a:t>
            </a:r>
            <a:r>
              <a:rPr lang="en-US" sz="1300" dirty="0"/>
              <a:t>, where </a:t>
            </a:r>
            <a:r>
              <a:rPr lang="en-US" sz="1300" dirty="0" err="1"/>
              <a:t>N</a:t>
            </a:r>
            <a:r>
              <a:rPr lang="en-US" sz="1100" dirty="0" err="1"/>
              <a:t>stars</a:t>
            </a:r>
            <a:r>
              <a:rPr lang="en-US" sz="1300" dirty="0"/>
              <a:t>/(1.0 mag bin) is the number of stars in a 1.0 magnitude bin in the WFC3 IR field of view, and AB is the AB magnitude of the star. </a:t>
            </a:r>
            <a:r>
              <a:rPr lang="en-US" sz="1300" b="1" dirty="0"/>
              <a:t>(13 stars per image)</a:t>
            </a:r>
          </a:p>
          <a:p>
            <a:pPr lvl="1"/>
            <a:r>
              <a:rPr lang="en-US" sz="1300" b="1" dirty="0" err="1"/>
              <a:t>N</a:t>
            </a:r>
            <a:r>
              <a:rPr lang="en-US" sz="1100" b="1" dirty="0" err="1"/>
              <a:t>galaxies</a:t>
            </a:r>
            <a:r>
              <a:rPr lang="en-US" sz="1300" b="1" dirty="0"/>
              <a:t>/(0.5 mag bin) = 1.0 × 10^[0.26(AB−18)]</a:t>
            </a:r>
            <a:r>
              <a:rPr lang="en-US" sz="1300" dirty="0"/>
              <a:t>, where </a:t>
            </a:r>
            <a:r>
              <a:rPr lang="en-US" sz="1300" dirty="0" err="1"/>
              <a:t>N</a:t>
            </a:r>
            <a:r>
              <a:rPr lang="en-US" sz="1100" dirty="0" err="1"/>
              <a:t>galaxies</a:t>
            </a:r>
            <a:r>
              <a:rPr lang="en-US" sz="1300" dirty="0"/>
              <a:t> is the number of galaxies in a 0.5 magnitude bin in the WFC3 IR field of view. </a:t>
            </a:r>
            <a:r>
              <a:rPr lang="en-US" sz="1300" b="1" dirty="0"/>
              <a:t>(624 galaxies per image)</a:t>
            </a:r>
          </a:p>
          <a:p>
            <a:r>
              <a:rPr lang="en-US" sz="1300" dirty="0"/>
              <a:t>Star magnitudes were restricted to 18 ≤ AB ≤ 26 to avoid unusually bright stars and stars below the F125W detection limit. For the same reason, galaxy magnitudes are restricted to 18 ≤ AB ≤ 26.5.</a:t>
            </a:r>
          </a:p>
        </p:txBody>
      </p:sp>
      <p:cxnSp>
        <p:nvCxnSpPr>
          <p:cNvPr id="34" name="Straight Connector 27">
            <a:extLst>
              <a:ext uri="{FF2B5EF4-FFF2-40B4-BE49-F238E27FC236}">
                <a16:creationId xmlns:a16="http://schemas.microsoft.com/office/drawing/2014/main" id="{B8EC0F70-6AFD-45BE-8F70-52888FC304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620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0648CD50-6068-6A49-A0C7-A287AE52CA92}"/>
              </a:ext>
            </a:extLst>
          </p:cNvPr>
          <p:cNvPicPr>
            <a:picLocks noChangeAspect="1"/>
          </p:cNvPicPr>
          <p:nvPr/>
        </p:nvPicPr>
        <p:blipFill rotWithShape="1">
          <a:blip r:embed="rId2">
            <a:extLst>
              <a:ext uri="{28A0092B-C50C-407E-A947-70E740481C1C}">
                <a14:useLocalDpi xmlns:a14="http://schemas.microsoft.com/office/drawing/2010/main" val="0"/>
              </a:ext>
            </a:extLst>
          </a:blip>
          <a:srcRect t="8860" r="1" b="13713"/>
          <a:stretch/>
        </p:blipFill>
        <p:spPr>
          <a:xfrm>
            <a:off x="7972349" y="10"/>
            <a:ext cx="4219651" cy="2569454"/>
          </a:xfrm>
          <a:prstGeom prst="rect">
            <a:avLst/>
          </a:prstGeom>
        </p:spPr>
      </p:pic>
      <p:pic>
        <p:nvPicPr>
          <p:cNvPr id="5" name="Picture 5">
            <a:extLst>
              <a:ext uri="{FF2B5EF4-FFF2-40B4-BE49-F238E27FC236}">
                <a16:creationId xmlns:a16="http://schemas.microsoft.com/office/drawing/2014/main" id="{1E613C8F-30F4-1543-8BB3-4E3C50837EE9}"/>
              </a:ext>
            </a:extLst>
          </p:cNvPr>
          <p:cNvPicPr>
            <a:picLocks noChangeAspect="1"/>
          </p:cNvPicPr>
          <p:nvPr/>
        </p:nvPicPr>
        <p:blipFill rotWithShape="1">
          <a:blip r:embed="rId3">
            <a:extLst>
              <a:ext uri="{28A0092B-C50C-407E-A947-70E740481C1C}">
                <a14:useLocalDpi xmlns:a14="http://schemas.microsoft.com/office/drawing/2010/main" val="0"/>
              </a:ext>
            </a:extLst>
          </a:blip>
          <a:srcRect l="1454" r="2303"/>
          <a:stretch/>
        </p:blipFill>
        <p:spPr>
          <a:xfrm>
            <a:off x="7972349" y="2743200"/>
            <a:ext cx="4219651" cy="4114800"/>
          </a:xfrm>
          <a:prstGeom prst="rect">
            <a:avLst/>
          </a:prstGeom>
        </p:spPr>
      </p:pic>
      <p:pic>
        <p:nvPicPr>
          <p:cNvPr id="7" name="Picture 5">
            <a:extLst>
              <a:ext uri="{FF2B5EF4-FFF2-40B4-BE49-F238E27FC236}">
                <a16:creationId xmlns:a16="http://schemas.microsoft.com/office/drawing/2014/main" id="{3FC2AACA-F947-7043-A22F-DDF0E5B0A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33395157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 name="Rectangle 1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3BBAF1C-583C-2643-A2CD-4C6B497CF52C}"/>
              </a:ext>
            </a:extLst>
          </p:cNvPr>
          <p:cNvSpPr>
            <a:spLocks noGrp="1"/>
          </p:cNvSpPr>
          <p:nvPr>
            <p:ph type="title"/>
          </p:nvPr>
        </p:nvSpPr>
        <p:spPr>
          <a:xfrm>
            <a:off x="838200" y="448721"/>
            <a:ext cx="4707671" cy="1225650"/>
          </a:xfrm>
        </p:spPr>
        <p:txBody>
          <a:bodyPr anchor="b">
            <a:normAutofit/>
          </a:bodyPr>
          <a:lstStyle/>
          <a:p>
            <a:r>
              <a:rPr lang="en-US" sz="3800" b="1">
                <a:solidFill>
                  <a:schemeClr val="bg1"/>
                </a:solidFill>
              </a:rPr>
              <a:t>Noise Generation and Cosmic Rays</a:t>
            </a:r>
          </a:p>
        </p:txBody>
      </p:sp>
      <p:cxnSp>
        <p:nvCxnSpPr>
          <p:cNvPr id="30" name="Straight Connector 1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21233F16-0EA7-4D1A-81F7-E214A52D2DBA}"/>
              </a:ext>
            </a:extLst>
          </p:cNvPr>
          <p:cNvSpPr>
            <a:spLocks noGrp="1"/>
          </p:cNvSpPr>
          <p:nvPr>
            <p:ph idx="1"/>
          </p:nvPr>
        </p:nvSpPr>
        <p:spPr>
          <a:xfrm>
            <a:off x="897769" y="1909192"/>
            <a:ext cx="4586513" cy="3647710"/>
          </a:xfrm>
        </p:spPr>
        <p:txBody>
          <a:bodyPr>
            <a:normAutofit lnSpcReduction="10000"/>
          </a:bodyPr>
          <a:lstStyle/>
          <a:p>
            <a:r>
              <a:rPr lang="en-US" sz="1300" dirty="0">
                <a:solidFill>
                  <a:schemeClr val="bg1"/>
                </a:solidFill>
              </a:rPr>
              <a:t>After all stars and galaxies were added to a simulated image, noise was generated for the simulated image with an RMS from the combination of Poisson noise and Gaussian read noise: </a:t>
            </a:r>
          </a:p>
          <a:p>
            <a:pPr lvl="1"/>
            <a:r>
              <a:rPr lang="en-US" sz="1300" b="1" dirty="0">
                <a:solidFill>
                  <a:schemeClr val="bg1"/>
                </a:solidFill>
              </a:rPr>
              <a:t>RMS = </a:t>
            </a:r>
            <a:r>
              <a:rPr lang="en-US" sz="1300" b="1" dirty="0" err="1">
                <a:solidFill>
                  <a:schemeClr val="bg1"/>
                </a:solidFill>
              </a:rPr>
              <a:t>sqrt</a:t>
            </a:r>
            <a:r>
              <a:rPr lang="en-US" sz="1300" b="1" dirty="0">
                <a:solidFill>
                  <a:schemeClr val="bg1"/>
                </a:solidFill>
              </a:rPr>
              <a:t>([</a:t>
            </a:r>
            <a:r>
              <a:rPr lang="en-US" sz="1300" b="1" dirty="0" err="1">
                <a:solidFill>
                  <a:schemeClr val="bg1"/>
                </a:solidFill>
              </a:rPr>
              <a:t>S</a:t>
            </a:r>
            <a:r>
              <a:rPr lang="en-US" sz="1100" b="1" dirty="0" err="1">
                <a:solidFill>
                  <a:schemeClr val="bg1"/>
                </a:solidFill>
              </a:rPr>
              <a:t>sky</a:t>
            </a:r>
            <a:r>
              <a:rPr lang="en-US" sz="1300" b="1" dirty="0">
                <a:solidFill>
                  <a:schemeClr val="bg1"/>
                </a:solidFill>
              </a:rPr>
              <a:t> × t + (RN)^2]) / t</a:t>
            </a:r>
            <a:r>
              <a:rPr lang="en-US" sz="1300" dirty="0">
                <a:solidFill>
                  <a:schemeClr val="bg1"/>
                </a:solidFill>
              </a:rPr>
              <a:t>, where </a:t>
            </a:r>
            <a:r>
              <a:rPr lang="en-US" sz="1300" dirty="0" err="1">
                <a:solidFill>
                  <a:schemeClr val="bg1"/>
                </a:solidFill>
              </a:rPr>
              <a:t>S</a:t>
            </a:r>
            <a:r>
              <a:rPr lang="en-US" sz="1100" dirty="0" err="1">
                <a:solidFill>
                  <a:schemeClr val="bg1"/>
                </a:solidFill>
              </a:rPr>
              <a:t>sky</a:t>
            </a:r>
            <a:r>
              <a:rPr lang="en-US" sz="1300" dirty="0">
                <a:solidFill>
                  <a:schemeClr val="bg1"/>
                </a:solidFill>
              </a:rPr>
              <a:t> is the sky background value, t is the exposure time, and RN is read noise (RN = 12 electrons for all images)</a:t>
            </a:r>
          </a:p>
          <a:p>
            <a:r>
              <a:rPr lang="en-US" sz="1300" dirty="0">
                <a:solidFill>
                  <a:schemeClr val="bg1"/>
                </a:solidFill>
              </a:rPr>
              <a:t>Cosmic rays were added to the simulated images from a cosmic ray template after noise generation. The number of cosmic rays in a simulated image is given by: </a:t>
            </a:r>
          </a:p>
          <a:p>
            <a:pPr lvl="1"/>
            <a:r>
              <a:rPr lang="en-US" sz="1300" b="1" dirty="0">
                <a:solidFill>
                  <a:schemeClr val="bg1"/>
                </a:solidFill>
              </a:rPr>
              <a:t>N</a:t>
            </a:r>
            <a:r>
              <a:rPr lang="en-US" sz="1100" b="1" dirty="0">
                <a:solidFill>
                  <a:schemeClr val="bg1"/>
                </a:solidFill>
              </a:rPr>
              <a:t>CRs</a:t>
            </a:r>
            <a:r>
              <a:rPr lang="en-US" sz="1300" b="1" dirty="0">
                <a:solidFill>
                  <a:schemeClr val="bg1"/>
                </a:solidFill>
              </a:rPr>
              <a:t> = R</a:t>
            </a:r>
            <a:r>
              <a:rPr lang="en-US" sz="1100" b="1" dirty="0">
                <a:solidFill>
                  <a:schemeClr val="bg1"/>
                </a:solidFill>
              </a:rPr>
              <a:t>CR</a:t>
            </a:r>
            <a:r>
              <a:rPr lang="en-US" sz="1300" b="1" dirty="0">
                <a:solidFill>
                  <a:schemeClr val="bg1"/>
                </a:solidFill>
              </a:rPr>
              <a:t>×t</a:t>
            </a:r>
            <a:r>
              <a:rPr lang="en-US" sz="1300" dirty="0">
                <a:solidFill>
                  <a:schemeClr val="bg1"/>
                </a:solidFill>
              </a:rPr>
              <a:t>, where N</a:t>
            </a:r>
            <a:r>
              <a:rPr lang="en-US" sz="1100" dirty="0">
                <a:solidFill>
                  <a:schemeClr val="bg1"/>
                </a:solidFill>
              </a:rPr>
              <a:t>CRs</a:t>
            </a:r>
            <a:r>
              <a:rPr lang="en-US" sz="1300" dirty="0">
                <a:solidFill>
                  <a:schemeClr val="bg1"/>
                </a:solidFill>
              </a:rPr>
              <a:t> is the number of cosmic rays in the simulated image, R</a:t>
            </a:r>
            <a:r>
              <a:rPr lang="en-US" sz="1100" dirty="0">
                <a:solidFill>
                  <a:schemeClr val="bg1"/>
                </a:solidFill>
              </a:rPr>
              <a:t>CR</a:t>
            </a:r>
            <a:r>
              <a:rPr lang="en-US" sz="1300" dirty="0">
                <a:solidFill>
                  <a:schemeClr val="bg1"/>
                </a:solidFill>
              </a:rPr>
              <a:t> is the cosmic ray rate of the cosmic ray template, and t is the exposure time of the simulated image. </a:t>
            </a:r>
          </a:p>
          <a:p>
            <a:pPr lvl="1"/>
            <a:r>
              <a:rPr lang="en-US" sz="1300" dirty="0">
                <a:solidFill>
                  <a:schemeClr val="bg1"/>
                </a:solidFill>
              </a:rPr>
              <a:t>The cosmic ray template (displayed to the right) was generated by identifying spikes in the individual reads of image </a:t>
            </a:r>
            <a:r>
              <a:rPr lang="en-US" sz="1300" dirty="0" err="1">
                <a:solidFill>
                  <a:schemeClr val="bg1"/>
                </a:solidFill>
              </a:rPr>
              <a:t>ibp309bxq_ima.fits</a:t>
            </a:r>
            <a:r>
              <a:rPr lang="en-US" sz="1300" dirty="0">
                <a:solidFill>
                  <a:schemeClr val="bg1"/>
                </a:solidFill>
              </a:rPr>
              <a:t>. This resulted in a rate of 14.6 cosmic rays per second over the course of the 1302 second exposure.</a:t>
            </a:r>
          </a:p>
        </p:txBody>
      </p:sp>
      <p:cxnSp>
        <p:nvCxnSpPr>
          <p:cNvPr id="31" name="Straight Connector 2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C7A34BEC-1E36-004A-8A04-BC22C6346C11}"/>
              </a:ext>
            </a:extLst>
          </p:cNvPr>
          <p:cNvPicPr>
            <a:picLocks noChangeAspect="1"/>
          </p:cNvPicPr>
          <p:nvPr/>
        </p:nvPicPr>
        <p:blipFill rotWithShape="1">
          <a:blip r:embed="rId2">
            <a:extLst>
              <a:ext uri="{28A0092B-C50C-407E-A947-70E740481C1C}">
                <a14:useLocalDpi xmlns:a14="http://schemas.microsoft.com/office/drawing/2010/main" val="0"/>
              </a:ext>
            </a:extLst>
          </a:blip>
          <a:srcRect l="17373"/>
          <a:stretch/>
        </p:blipFill>
        <p:spPr>
          <a:xfrm>
            <a:off x="6525453" y="10"/>
            <a:ext cx="5666547" cy="6857990"/>
          </a:xfrm>
          <a:prstGeom prst="rect">
            <a:avLst/>
          </a:prstGeom>
        </p:spPr>
      </p:pic>
      <p:pic>
        <p:nvPicPr>
          <p:cNvPr id="5" name="Picture 5">
            <a:extLst>
              <a:ext uri="{FF2B5EF4-FFF2-40B4-BE49-F238E27FC236}">
                <a16:creationId xmlns:a16="http://schemas.microsoft.com/office/drawing/2014/main" id="{4D45671A-A86B-F14E-8434-BE90B5503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7818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61F6DA-6061-634D-8069-2BD1B41EDAA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Putting it all Together</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6">
            <a:extLst>
              <a:ext uri="{FF2B5EF4-FFF2-40B4-BE49-F238E27FC236}">
                <a16:creationId xmlns:a16="http://schemas.microsoft.com/office/drawing/2014/main" id="{F838FF72-F86B-DB49-AD67-893221B5D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07" y="2426818"/>
            <a:ext cx="3997637" cy="3997637"/>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5">
            <a:extLst>
              <a:ext uri="{FF2B5EF4-FFF2-40B4-BE49-F238E27FC236}">
                <a16:creationId xmlns:a16="http://schemas.microsoft.com/office/drawing/2014/main" id="{961A1144-5635-2F40-94D5-96E5C7EF26B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74213" y="2426818"/>
            <a:ext cx="3997637" cy="3997637"/>
          </a:xfrm>
          <a:prstGeom prst="rect">
            <a:avLst/>
          </a:prstGeom>
        </p:spPr>
      </p:pic>
      <p:sp>
        <p:nvSpPr>
          <p:cNvPr id="7" name="TextBox 6">
            <a:extLst>
              <a:ext uri="{FF2B5EF4-FFF2-40B4-BE49-F238E27FC236}">
                <a16:creationId xmlns:a16="http://schemas.microsoft.com/office/drawing/2014/main" id="{6EAE1EBB-8AD4-2D44-992A-0E103A7B4AA0}"/>
              </a:ext>
            </a:extLst>
          </p:cNvPr>
          <p:cNvSpPr txBox="1"/>
          <p:nvPr/>
        </p:nvSpPr>
        <p:spPr>
          <a:xfrm>
            <a:off x="1060707" y="6424454"/>
            <a:ext cx="3997637" cy="369332"/>
          </a:xfrm>
          <a:prstGeom prst="rect">
            <a:avLst/>
          </a:prstGeom>
          <a:noFill/>
        </p:spPr>
        <p:txBody>
          <a:bodyPr wrap="square" rtlCol="0">
            <a:spAutoFit/>
          </a:bodyPr>
          <a:lstStyle/>
          <a:p>
            <a:pPr algn="ctr"/>
            <a:r>
              <a:rPr lang="en-US" dirty="0"/>
              <a:t>Real Image</a:t>
            </a:r>
          </a:p>
        </p:txBody>
      </p:sp>
      <p:sp>
        <p:nvSpPr>
          <p:cNvPr id="8" name="TextBox 7">
            <a:extLst>
              <a:ext uri="{FF2B5EF4-FFF2-40B4-BE49-F238E27FC236}">
                <a16:creationId xmlns:a16="http://schemas.microsoft.com/office/drawing/2014/main" id="{7C42433C-7448-5343-B064-31CDA042FA8B}"/>
              </a:ext>
            </a:extLst>
          </p:cNvPr>
          <p:cNvSpPr txBox="1"/>
          <p:nvPr/>
        </p:nvSpPr>
        <p:spPr>
          <a:xfrm>
            <a:off x="7174213" y="6424454"/>
            <a:ext cx="3997637" cy="369332"/>
          </a:xfrm>
          <a:prstGeom prst="rect">
            <a:avLst/>
          </a:prstGeom>
          <a:noFill/>
        </p:spPr>
        <p:txBody>
          <a:bodyPr wrap="square" rtlCol="0">
            <a:spAutoFit/>
          </a:bodyPr>
          <a:lstStyle/>
          <a:p>
            <a:pPr algn="ctr"/>
            <a:r>
              <a:rPr lang="en-US" dirty="0"/>
              <a:t>Simulated Image</a:t>
            </a:r>
          </a:p>
        </p:txBody>
      </p:sp>
      <p:pic>
        <p:nvPicPr>
          <p:cNvPr id="4" name="Picture 5">
            <a:extLst>
              <a:ext uri="{FF2B5EF4-FFF2-40B4-BE49-F238E27FC236}">
                <a16:creationId xmlns:a16="http://schemas.microsoft.com/office/drawing/2014/main" id="{6889B6C8-8667-224C-8E97-D3E92E4FC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20825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7A829B4-0C1A-C24D-A1D5-342848624AE2}"/>
              </a:ext>
            </a:extLst>
          </p:cNvPr>
          <p:cNvSpPr>
            <a:spLocks noGrp="1"/>
          </p:cNvSpPr>
          <p:nvPr>
            <p:ph type="title"/>
          </p:nvPr>
        </p:nvSpPr>
        <p:spPr>
          <a:xfrm>
            <a:off x="838200" y="448721"/>
            <a:ext cx="4707671" cy="1225650"/>
          </a:xfrm>
        </p:spPr>
        <p:txBody>
          <a:bodyPr anchor="b">
            <a:normAutofit/>
          </a:bodyPr>
          <a:lstStyle/>
          <a:p>
            <a:r>
              <a:rPr lang="en-US" sz="3800" b="1" dirty="0">
                <a:solidFill>
                  <a:schemeClr val="bg1"/>
                </a:solidFill>
              </a:rPr>
              <a:t>Last Step: Adding a Gradient</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0E3C092B-1648-4707-AACF-5A939E6657C8}"/>
              </a:ext>
            </a:extLst>
          </p:cNvPr>
          <p:cNvSpPr>
            <a:spLocks noGrp="1"/>
          </p:cNvSpPr>
          <p:nvPr>
            <p:ph idx="1"/>
          </p:nvPr>
        </p:nvSpPr>
        <p:spPr>
          <a:xfrm>
            <a:off x="897769" y="1909192"/>
            <a:ext cx="4586513" cy="3647710"/>
          </a:xfrm>
        </p:spPr>
        <p:txBody>
          <a:bodyPr>
            <a:normAutofit/>
          </a:bodyPr>
          <a:lstStyle/>
          <a:p>
            <a:r>
              <a:rPr lang="en-US" sz="2000" dirty="0">
                <a:solidFill>
                  <a:schemeClr val="bg1"/>
                </a:solidFill>
              </a:rPr>
              <a:t>Real images often have a light gradient—a variation in pixel brightness from the bottom row to the top row.</a:t>
            </a:r>
          </a:p>
          <a:p>
            <a:r>
              <a:rPr lang="en-US" sz="2000" dirty="0">
                <a:solidFill>
                  <a:schemeClr val="bg1"/>
                </a:solidFill>
              </a:rPr>
              <a:t>To test the fidelity of sky measurement algorithms in such cases, a separate group of simulated images were produced with light gradients ranging from 1% to 20%.</a:t>
            </a:r>
          </a:p>
          <a:p>
            <a:r>
              <a:rPr lang="en-US" sz="2000" dirty="0">
                <a:solidFill>
                  <a:schemeClr val="bg1"/>
                </a:solidFill>
              </a:rPr>
              <a:t>The gradient in the simulated image displayed to the right is an extreme case (20% light variation from bottom to top).</a:t>
            </a:r>
          </a:p>
          <a:p>
            <a:endParaRPr lang="en-US" sz="20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A125070A-5C2E-944D-8CEE-17D842F11787}"/>
              </a:ext>
            </a:extLst>
          </p:cNvPr>
          <p:cNvPicPr>
            <a:picLocks noChangeAspect="1"/>
          </p:cNvPicPr>
          <p:nvPr/>
        </p:nvPicPr>
        <p:blipFill rotWithShape="1">
          <a:blip r:embed="rId2">
            <a:extLst>
              <a:ext uri="{28A0092B-C50C-407E-A947-70E740481C1C}">
                <a14:useLocalDpi xmlns:a14="http://schemas.microsoft.com/office/drawing/2010/main" val="0"/>
              </a:ext>
            </a:extLst>
          </a:blip>
          <a:srcRect r="17373"/>
          <a:stretch/>
        </p:blipFill>
        <p:spPr>
          <a:xfrm>
            <a:off x="6525453" y="10"/>
            <a:ext cx="5666547" cy="6857990"/>
          </a:xfrm>
          <a:prstGeom prst="rect">
            <a:avLst/>
          </a:prstGeom>
        </p:spPr>
      </p:pic>
      <p:pic>
        <p:nvPicPr>
          <p:cNvPr id="3" name="Picture 5">
            <a:extLst>
              <a:ext uri="{FF2B5EF4-FFF2-40B4-BE49-F238E27FC236}">
                <a16:creationId xmlns:a16="http://schemas.microsoft.com/office/drawing/2014/main" id="{0966133D-D2C2-A34F-BF32-682EA8514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6576" y="5600586"/>
            <a:ext cx="945424" cy="1257414"/>
          </a:xfrm>
          <a:prstGeom prst="rect">
            <a:avLst/>
          </a:prstGeom>
        </p:spPr>
      </p:pic>
    </p:spTree>
    <p:extLst>
      <p:ext uri="{BB962C8B-B14F-4D97-AF65-F5344CB8AC3E}">
        <p14:creationId xmlns:p14="http://schemas.microsoft.com/office/powerpoint/2010/main" val="125072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1014</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Tw Cen MT</vt:lpstr>
      <vt:lpstr>Office Theme</vt:lpstr>
      <vt:lpstr>Image Simulations for Testing the Fidelity of SKYSURF Background Measurement Algorithms</vt:lpstr>
      <vt:lpstr>Project SKYSURF</vt:lpstr>
      <vt:lpstr>Why do we want to know where all the light is from?</vt:lpstr>
      <vt:lpstr>Motivation for Creating Image Simulations</vt:lpstr>
      <vt:lpstr>Image Simulation Properties</vt:lpstr>
      <vt:lpstr>Simulating Stars and Galaxies</vt:lpstr>
      <vt:lpstr>Noise Generation and Cosmic Rays</vt:lpstr>
      <vt:lpstr>Putting it all Together</vt:lpstr>
      <vt:lpstr>Last Step: Adding a Gradient</vt:lpstr>
      <vt:lpstr>Sky Measurement Fidelity Testing Results</vt:lpstr>
      <vt:lpstr>Conclusions and Future Work</vt:lpstr>
      <vt:lpstr>Acknowledgements</vt:lpstr>
      <vt:lpstr>Thanks for Listening!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Simulations for Testing the Fidelity of SKYSURF Background Measurement Algorithms</dc:title>
  <dc:creator>Delondrae Carter (Student)</dc:creator>
  <cp:lastModifiedBy>Coe, Michelle A - (macoe)</cp:lastModifiedBy>
  <cp:revision>10</cp:revision>
  <dcterms:created xsi:type="dcterms:W3CDTF">2021-03-08T17:23:25Z</dcterms:created>
  <dcterms:modified xsi:type="dcterms:W3CDTF">2021-04-07T22:55:49Z</dcterms:modified>
</cp:coreProperties>
</file>